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76" r:id="rId4"/>
    <p:sldId id="277" r:id="rId5"/>
    <p:sldId id="259" r:id="rId6"/>
    <p:sldId id="278" r:id="rId7"/>
    <p:sldId id="280" r:id="rId8"/>
    <p:sldId id="27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41" autoAdjust="0"/>
  </p:normalViewPr>
  <p:slideViewPr>
    <p:cSldViewPr>
      <p:cViewPr varScale="1">
        <p:scale>
          <a:sx n="63" d="100"/>
          <a:sy n="63" d="100"/>
        </p:scale>
        <p:origin x="-15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D01925-C1AB-4285-9C9B-005A93AB4695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0C07AC-BB25-4A78-81C3-2E991A0FF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2F675682-37BC-45B0-993A-CE36B6BD45CF}" type="slidenum">
              <a:rPr lang="ru-RU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</a:t>
            </a:fld>
            <a:endParaRPr lang="ru-RU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323ADDDA-ECCC-4520-919A-1BF0008B55A9}" type="slidenum">
              <a:rPr lang="ru-RU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3</a:t>
            </a:fld>
            <a:endParaRPr lang="ru-RU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0C42-FF97-4638-AE9E-3FD2D64E38A5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BB064-163D-44CE-B55B-469763FF2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EAD83-1250-45B7-BD06-149C681C94D2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B6396-FC02-4EF8-A3AB-C94088255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62911-0925-4F0A-B186-1F1FC94AE464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1F74-E1E5-4E3C-AE53-E2226B454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B54FF-DDB0-48A1-B99D-DB8836A88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67154-E357-4F74-BC97-FA8A8AE87C5E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9BDC-5BB5-4CF3-97FE-0907D7F17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6D159-CB6E-42A9-947B-7C13D7502037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84044-FE54-410D-8AF9-4942784F0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F4F01-100D-42AB-9CFF-0437A3442F6B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8933-CF84-4061-8E79-A273B8D23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8B7E6-D960-4256-BBBD-430D8BA50C8C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9E58-B319-41D7-98BD-5CEC96A34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F1C50-FD3E-4D14-9B47-56F4E36EF2C3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8B75-271A-4E8E-95A2-79B2DFB9A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167D2-B848-4561-A149-25DA8C237873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4D8B-9B0B-4B12-B3C4-856C535CC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A4BC-0E07-42F2-ADE4-7B810B3530C3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CE1F6-3141-4540-AF33-834114D31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0885B-A250-4C19-A6C2-0AE9963B974F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C1267-D1EF-443F-AD16-686F9D4E4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1805E1-EC35-4B51-B47B-5C6F527FCE34}" type="datetimeFigureOut">
              <a:rPr lang="ru-RU"/>
              <a:pPr>
                <a:defRPr/>
              </a:pPr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F54C7-8E6B-40E7-BD1E-F4F66A077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&#1055;&#1045;&#1044;&#1057;&#1054;&#1042;&#1045;&#1058;&#1067;%20&#1080;%20&#1057;&#1045;&#1052;&#1048;&#1053;&#1040;&#1056;&#1067;/&#1050;&#1059;&#1056;&#1057;&#1067;%20&#1055;&#1054;&#1042;&#1067;&#1064;&#1045;&#1053;&#1048;&#1071;%20-%20&#1072;&#1087;&#1088;&#1077;&#1083;&#1100;%202014/&#1101;&#1090;&#1085;&#1080;&#1095;&#1077;&#1089;&#1082;&#1080;&#1081;%20&#1082;&#1086;&#1084;&#1087;&#1086;&#1085;&#1077;&#1085;&#1090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D:\!!!!ГЛАВНОЕ!!!\фоны для презентаций\62_Sbornik_fons_po\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13" y="-228600"/>
            <a:ext cx="972502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38318" y="1411105"/>
            <a:ext cx="8867363" cy="20005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МОУ СОШ № 34 </a:t>
            </a:r>
            <a:r>
              <a:rPr lang="ru-RU" sz="3200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г.Комсомольска</a:t>
            </a:r>
            <a:r>
              <a:rPr lang="ru-RU" sz="32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-на-Амуре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Краевая инновационная площадка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«Введение ФГОС ООО»</a:t>
            </a:r>
            <a:endParaRPr lang="ru-RU" sz="44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15363" name="Picture 3" descr="C:\Documents and Settings\gavrish\Мои документы\Мои рисунки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4005263"/>
            <a:ext cx="26352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3" descr="C:\Documents and Settings\gavrish\Мои документы\Мои рисунки\16806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3860800"/>
            <a:ext cx="2808287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6" descr="D:\!!!!ГЛАВНОЕ!!!\фоны для презентаций\62_Sbornik_fons_po\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90513" y="-228600"/>
            <a:ext cx="972502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258763" y="849313"/>
            <a:ext cx="9323388" cy="2703512"/>
          </a:xfrm>
        </p:spPr>
        <p:txBody>
          <a:bodyPr rtlCol="0">
            <a:noAutofit/>
          </a:bodyPr>
          <a:lstStyle/>
          <a:p>
            <a:pPr marL="319088" indent="-319088" algn="l" fontAlgn="auto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МОДЕЛЬ ОБРАЗОВАТЕЛЬНОЙ  СИСТЕМЫ, ОСНОВАННАЯ  НА  ТЕХНОЛОГИИ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ДИАЛОГА   КУЛЬТУР  И ПОЛИФОКУСНОГО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ВИДЕНИЯ  ОБЪЕКТА –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ПОЛИЭТНИЧЕСКАЯ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ШКОЛА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-228600"/>
            <a:ext cx="4286250" cy="901700"/>
          </a:xfrm>
          <a:solidFill>
            <a:schemeClr val="bg1"/>
          </a:solidFill>
          <a:extLst/>
        </p:spPr>
        <p:txBody>
          <a:bodyPr lIns="90000" tIns="46800" rIns="90000" bIns="46800" rtlCol="0">
            <a:normAutofit/>
          </a:bodyPr>
          <a:lstStyle/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МОУ СОШ № 34</a:t>
            </a:r>
          </a:p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г.Комсомольск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-на-Амуре</a:t>
            </a:r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3138488" y="1916113"/>
            <a:ext cx="5751512" cy="4724400"/>
            <a:chOff x="224" y="0"/>
            <a:chExt cx="4808" cy="3939"/>
          </a:xfrm>
        </p:grpSpPr>
        <p:pic>
          <p:nvPicPr>
            <p:cNvPr id="16389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" y="0"/>
              <a:ext cx="4783" cy="39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0" name="Text Box 3"/>
            <p:cNvSpPr txBox="1">
              <a:spLocks noChangeArrowheads="1"/>
            </p:cNvSpPr>
            <p:nvPr/>
          </p:nvSpPr>
          <p:spPr bwMode="auto">
            <a:xfrm rot="1500000">
              <a:off x="568" y="2826"/>
              <a:ext cx="2402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/>
                <a:t>Общекультурное направление</a:t>
              </a:r>
            </a:p>
          </p:txBody>
        </p:sp>
        <p:sp>
          <p:nvSpPr>
            <p:cNvPr id="16391" name="Text Box 4"/>
            <p:cNvSpPr txBox="1">
              <a:spLocks noChangeArrowheads="1"/>
            </p:cNvSpPr>
            <p:nvPr/>
          </p:nvSpPr>
          <p:spPr bwMode="auto">
            <a:xfrm rot="1620000">
              <a:off x="224" y="1801"/>
              <a:ext cx="1988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400" b="1"/>
                <a:t>Спортивно-оздоровительное и экологическое</a:t>
              </a:r>
            </a:p>
          </p:txBody>
        </p:sp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 rot="1500000">
              <a:off x="432" y="1210"/>
              <a:ext cx="1722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b="1">
                  <a:solidFill>
                    <a:srgbClr val="031828"/>
                  </a:solidFill>
                </a:rPr>
                <a:t>Духовно-нравственное</a:t>
              </a:r>
              <a:endParaRPr lang="ru-RU" b="1">
                <a:solidFill>
                  <a:srgbClr val="031828"/>
                </a:solidFill>
              </a:endParaRPr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 rot="1500000">
              <a:off x="387" y="695"/>
              <a:ext cx="1893" cy="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b="1"/>
                <a:t>Общеинтеллектуальное</a:t>
              </a:r>
              <a:r>
                <a:rPr lang="ru-RU" b="1">
                  <a:solidFill>
                    <a:srgbClr val="0000CC"/>
                  </a:solidFill>
                </a:rPr>
                <a:t> </a:t>
              </a:r>
            </a:p>
          </p:txBody>
        </p:sp>
        <p:sp>
          <p:nvSpPr>
            <p:cNvPr id="16394" name="Text Box 7"/>
            <p:cNvSpPr txBox="1">
              <a:spLocks noChangeArrowheads="1"/>
            </p:cNvSpPr>
            <p:nvPr/>
          </p:nvSpPr>
          <p:spPr bwMode="auto">
            <a:xfrm rot="4800000">
              <a:off x="3681" y="773"/>
              <a:ext cx="1478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125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b="1"/>
                <a:t>Социальное</a:t>
              </a:r>
              <a:r>
                <a:rPr lang="ru-RU" b="1">
                  <a:solidFill>
                    <a:srgbClr val="0000CC"/>
                  </a:solidFill>
                </a:rPr>
                <a:t> </a:t>
              </a:r>
              <a:r>
                <a:rPr lang="ru-RU" b="1"/>
                <a:t>направление</a:t>
              </a:r>
            </a:p>
          </p:txBody>
        </p:sp>
        <p:pic>
          <p:nvPicPr>
            <p:cNvPr id="16395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91" y="845"/>
              <a:ext cx="3038" cy="3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217" y="1458"/>
              <a:ext cx="2266" cy="31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10-11 класс "Я для  мира"</a:t>
              </a:r>
            </a:p>
          </p:txBody>
        </p:sp>
        <p:sp>
          <p:nvSpPr>
            <p:cNvPr id="1639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064" y="2184"/>
              <a:ext cx="2356" cy="17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5-9 класс "Мир вокруг меня"</a:t>
              </a:r>
            </a:p>
          </p:txBody>
        </p:sp>
        <p:sp>
          <p:nvSpPr>
            <p:cNvPr id="16398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2199" y="2683"/>
              <a:ext cx="2266" cy="31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1-4 класс "Я в этом мире"</a:t>
              </a:r>
            </a:p>
          </p:txBody>
        </p:sp>
        <p:sp>
          <p:nvSpPr>
            <p:cNvPr id="1639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925" y="3263"/>
              <a:ext cx="860" cy="319"/>
            </a:xfrm>
            <a:prstGeom prst="rect">
              <a:avLst/>
            </a:prstGeom>
          </p:spPr>
          <p:txBody>
            <a:bodyPr wrap="none" fromWordArt="1">
              <a:prstTxWarp prst="textInflateBottom">
                <a:avLst>
                  <a:gd name="adj" fmla="val 68056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полифокусное </a:t>
              </a:r>
            </a:p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видение </a:t>
              </a:r>
            </a:p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объекта</a:t>
              </a:r>
            </a:p>
          </p:txBody>
        </p:sp>
        <p:sp>
          <p:nvSpPr>
            <p:cNvPr id="16400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093" y="923"/>
              <a:ext cx="611" cy="233"/>
            </a:xfrm>
            <a:prstGeom prst="rect">
              <a:avLst/>
            </a:prstGeom>
          </p:spPr>
          <p:txBody>
            <a:bodyPr wrap="none" fromWordArt="1">
              <a:prstTxWarp prst="textInflateBottom">
                <a:avLst>
                  <a:gd name="adj" fmla="val 68056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диалог </a:t>
              </a:r>
            </a:p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культур</a:t>
              </a:r>
            </a:p>
          </p:txBody>
        </p:sp>
        <p:sp>
          <p:nvSpPr>
            <p:cNvPr id="16401" name="WordArt 14"/>
            <p:cNvSpPr>
              <a:spLocks noChangeArrowheads="1" noChangeShapeType="1" noTextEdit="1"/>
            </p:cNvSpPr>
            <p:nvPr/>
          </p:nvSpPr>
          <p:spPr bwMode="auto">
            <a:xfrm rot="-6720000">
              <a:off x="2476" y="3017"/>
              <a:ext cx="451" cy="89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учеб</a:t>
              </a:r>
            </a:p>
          </p:txBody>
        </p:sp>
        <p:sp>
          <p:nvSpPr>
            <p:cNvPr id="16402" name="WordArt 15"/>
            <p:cNvSpPr>
              <a:spLocks noChangeArrowheads="1" noChangeShapeType="1" noTextEdit="1"/>
            </p:cNvSpPr>
            <p:nvPr/>
          </p:nvSpPr>
          <p:spPr bwMode="auto">
            <a:xfrm rot="-3420000">
              <a:off x="2460" y="1227"/>
              <a:ext cx="680" cy="154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тельность</a:t>
              </a:r>
            </a:p>
          </p:txBody>
        </p:sp>
        <p:sp>
          <p:nvSpPr>
            <p:cNvPr id="16403" name="WordArt 16"/>
            <p:cNvSpPr>
              <a:spLocks noChangeArrowheads="1" noChangeShapeType="1" noTextEdit="1"/>
            </p:cNvSpPr>
            <p:nvPr/>
          </p:nvSpPr>
          <p:spPr bwMode="auto">
            <a:xfrm rot="-5400000">
              <a:off x="2427" y="1957"/>
              <a:ext cx="270" cy="89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дея</a:t>
              </a:r>
            </a:p>
          </p:txBody>
        </p:sp>
        <p:sp>
          <p:nvSpPr>
            <p:cNvPr id="16404" name="WordArt 17"/>
            <p:cNvSpPr>
              <a:spLocks noChangeArrowheads="1" noChangeShapeType="1" noTextEdit="1"/>
            </p:cNvSpPr>
            <p:nvPr/>
          </p:nvSpPr>
          <p:spPr bwMode="auto">
            <a:xfrm rot="-5400000">
              <a:off x="3160" y="2920"/>
              <a:ext cx="453" cy="1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проект</a:t>
              </a:r>
            </a:p>
          </p:txBody>
        </p:sp>
        <p:sp>
          <p:nvSpPr>
            <p:cNvPr id="16405" name="WordArt 18"/>
            <p:cNvSpPr>
              <a:spLocks noChangeArrowheads="1" noChangeShapeType="1" noTextEdit="1"/>
            </p:cNvSpPr>
            <p:nvPr/>
          </p:nvSpPr>
          <p:spPr bwMode="auto">
            <a:xfrm rot="-3300000">
              <a:off x="3526" y="2826"/>
              <a:ext cx="769" cy="499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1446003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внеуроч</a:t>
              </a:r>
            </a:p>
          </p:txBody>
        </p:sp>
        <p:sp>
          <p:nvSpPr>
            <p:cNvPr id="16406" name="WordArt 19"/>
            <p:cNvSpPr>
              <a:spLocks noChangeArrowheads="1" noChangeShapeType="1" noTextEdit="1"/>
            </p:cNvSpPr>
            <p:nvPr/>
          </p:nvSpPr>
          <p:spPr bwMode="auto">
            <a:xfrm rot="-5400000">
              <a:off x="2403" y="2435"/>
              <a:ext cx="225" cy="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ная</a:t>
              </a:r>
            </a:p>
          </p:txBody>
        </p:sp>
        <p:sp>
          <p:nvSpPr>
            <p:cNvPr id="16407" name="WordArt 20"/>
            <p:cNvSpPr>
              <a:spLocks noChangeArrowheads="1" noChangeShapeType="1" noTextEdit="1"/>
            </p:cNvSpPr>
            <p:nvPr/>
          </p:nvSpPr>
          <p:spPr bwMode="auto">
            <a:xfrm rot="-5400000">
              <a:off x="3238" y="1989"/>
              <a:ext cx="288" cy="1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дея</a:t>
              </a:r>
            </a:p>
          </p:txBody>
        </p:sp>
        <p:sp>
          <p:nvSpPr>
            <p:cNvPr id="16408" name="WordArt 21"/>
            <p:cNvSpPr>
              <a:spLocks noChangeArrowheads="1" noChangeShapeType="1" noTextEdit="1"/>
            </p:cNvSpPr>
            <p:nvPr/>
          </p:nvSpPr>
          <p:spPr bwMode="auto">
            <a:xfrm rot="-5400000">
              <a:off x="4065" y="1953"/>
              <a:ext cx="315" cy="90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дея</a:t>
              </a:r>
            </a:p>
          </p:txBody>
        </p:sp>
        <p:sp>
          <p:nvSpPr>
            <p:cNvPr id="16409" name="WordArt 22"/>
            <p:cNvSpPr>
              <a:spLocks noChangeArrowheads="1" noChangeShapeType="1" noTextEdit="1"/>
            </p:cNvSpPr>
            <p:nvPr/>
          </p:nvSpPr>
          <p:spPr bwMode="auto">
            <a:xfrm rot="-7800000">
              <a:off x="3634" y="1287"/>
              <a:ext cx="680" cy="154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тельность</a:t>
              </a:r>
            </a:p>
          </p:txBody>
        </p:sp>
        <p:sp>
          <p:nvSpPr>
            <p:cNvPr id="16410" name="WordArt 23"/>
            <p:cNvSpPr>
              <a:spLocks noChangeArrowheads="1" noChangeShapeType="1" noTextEdit="1"/>
            </p:cNvSpPr>
            <p:nvPr/>
          </p:nvSpPr>
          <p:spPr bwMode="auto">
            <a:xfrm rot="-5400000">
              <a:off x="3139" y="1373"/>
              <a:ext cx="497" cy="8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тельность</a:t>
              </a:r>
            </a:p>
          </p:txBody>
        </p:sp>
        <p:sp>
          <p:nvSpPr>
            <p:cNvPr id="16411" name="WordArt 24"/>
            <p:cNvSpPr>
              <a:spLocks noChangeArrowheads="1" noChangeShapeType="1" noTextEdit="1"/>
            </p:cNvSpPr>
            <p:nvPr/>
          </p:nvSpPr>
          <p:spPr bwMode="auto">
            <a:xfrm rot="-5400000">
              <a:off x="3265" y="2435"/>
              <a:ext cx="225" cy="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ная</a:t>
              </a:r>
            </a:p>
          </p:txBody>
        </p:sp>
        <p:sp>
          <p:nvSpPr>
            <p:cNvPr id="16412" name="WordArt 25"/>
            <p:cNvSpPr>
              <a:spLocks noChangeArrowheads="1" noChangeShapeType="1" noTextEdit="1"/>
            </p:cNvSpPr>
            <p:nvPr/>
          </p:nvSpPr>
          <p:spPr bwMode="auto">
            <a:xfrm rot="-5400000">
              <a:off x="4173" y="2480"/>
              <a:ext cx="225" cy="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ная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6" descr="D:\!!!!ГЛАВНОЕ!!!\фоны для презентаций\62_Sbornik_fons_po\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413" y="-242888"/>
            <a:ext cx="9725026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68313" y="1773238"/>
            <a:ext cx="8496300" cy="3805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365125" indent="-255588">
              <a:spcBef>
                <a:spcPts val="400"/>
              </a:spcBef>
              <a:buClr>
                <a:srgbClr val="2DA2BF"/>
              </a:buClr>
              <a:buSzPct val="68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400">
                <a:solidFill>
                  <a:srgbClr val="000000"/>
                </a:solidFill>
                <a:latin typeface="Lucida Sans Unicode" pitchFamily="34" charset="0"/>
              </a:rPr>
              <a:t>  </a:t>
            </a:r>
            <a:r>
              <a:rPr lang="en-GB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Создание  такой школы, где дети разных национальностей могли бы вместе получать знания, общаться, знакомиться с национальными культурами и на этой основе учились бы понимать друг друга, учились бы жить в согласии в многонациональном коллективе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8229600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МИССИЯ  ШКОЛЫ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3644900"/>
            <a:ext cx="2513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725" y="-195263"/>
            <a:ext cx="4141788" cy="777876"/>
          </a:xfrm>
          <a:prstGeom prst="rect">
            <a:avLst/>
          </a:prstGeom>
          <a:solidFill>
            <a:schemeClr val="bg1"/>
          </a:solidFill>
          <a:extLst/>
        </p:spPr>
        <p:txBody>
          <a:bodyPr lIns="90000" tIns="46800" rIns="90000" bIns="468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МОУ СОШ № 34</a:t>
            </a:r>
          </a:p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г.Комсомольск-на-Амуре</a:t>
            </a: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 descr="D:\!!!!ГЛАВНОЕ!!!\фоны для презентаций\62_Sbornik_fons_po\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13" y="-228600"/>
            <a:ext cx="972502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0" y="981075"/>
            <a:ext cx="9144000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/>
              <a:t>    </a:t>
            </a:r>
            <a:br>
              <a:rPr lang="ru-RU" sz="2700" dirty="0" smtClean="0"/>
            </a:br>
            <a:r>
              <a:rPr lang="ru-RU" sz="2700" dirty="0" smtClean="0"/>
              <a:t>Области предметов инвариантной части могут дополняться предметами вариативной части с этнокультурной направленностью. 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74675" y="1717675"/>
          <a:ext cx="7993063" cy="31829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06700"/>
                <a:gridCol w="5186363"/>
              </a:tblGrid>
              <a:tr h="343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Инвариантная часть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Вариативная часть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4103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Литература и языки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Английский язык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Немецкий язык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Французский язык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Китайский язык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Японский язык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Обществознание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Основы религиозных культур и светской этики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Основы духовно-нравственной культуры России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Искусство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Мировая художественная культура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Хореография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5863" marR="6586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0" name="Прямоугольник 13"/>
          <p:cNvSpPr>
            <a:spLocks noChangeArrowheads="1"/>
          </p:cNvSpPr>
          <p:nvPr/>
        </p:nvSpPr>
        <p:spPr bwMode="auto">
          <a:xfrm>
            <a:off x="250825" y="4826000"/>
            <a:ext cx="90741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       В школе разработаны методические рекомендации по </a:t>
            </a:r>
            <a:r>
              <a:rPr lang="ru-RU" sz="2400" b="1">
                <a:latin typeface="Calibri" pitchFamily="34" charset="0"/>
                <a:hlinkClick r:id="rId3" action="ppaction://hlinkfile"/>
              </a:rPr>
              <a:t>внедрению этнического компонента</a:t>
            </a:r>
            <a:r>
              <a:rPr lang="ru-RU" sz="2400">
                <a:latin typeface="Calibri" pitchFamily="34" charset="0"/>
                <a:hlinkClick r:id="rId3" action="ppaction://hlinkfile"/>
              </a:rPr>
              <a:t> </a:t>
            </a:r>
            <a:r>
              <a:rPr lang="ru-RU" sz="2400">
                <a:latin typeface="Calibri" pitchFamily="34" charset="0"/>
              </a:rPr>
              <a:t>в учебный процесс, что помогает  педагогам  при составлении рабочей программы, планировании и проведении уроков.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292725" y="-100013"/>
            <a:ext cx="4141788" cy="777876"/>
          </a:xfrm>
          <a:prstGeom prst="rect">
            <a:avLst/>
          </a:prstGeom>
          <a:solidFill>
            <a:schemeClr val="bg1"/>
          </a:solidFill>
          <a:extLst/>
        </p:spPr>
        <p:txBody>
          <a:bodyPr lIns="90000" tIns="46800" rIns="90000" bIns="468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МОУ СОШ № 34</a:t>
            </a:r>
          </a:p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г.Комсомольск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-на-Амуре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 descr="D:\!!!!ГЛАВНОЕ!!!\фоны для презентаций\62_Sbornik_fons_po\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13" y="-228600"/>
            <a:ext cx="972502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61925" y="908050"/>
            <a:ext cx="8820150" cy="6492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400" b="1" smtClean="0"/>
              <a:t>Продукты инновационной деятельности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endParaRPr lang="ru-RU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292725" y="-100013"/>
            <a:ext cx="4141788" cy="777876"/>
          </a:xfrm>
          <a:prstGeom prst="rect">
            <a:avLst/>
          </a:prstGeom>
          <a:solidFill>
            <a:schemeClr val="bg1"/>
          </a:solidFill>
          <a:extLst/>
        </p:spPr>
        <p:txBody>
          <a:bodyPr lIns="90000" tIns="46800" rIns="90000" bIns="468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МОУ СОШ № 34</a:t>
            </a:r>
          </a:p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г.Комсомольск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-на-Амуре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628775"/>
          <a:ext cx="9036050" cy="411956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67544"/>
                <a:gridCol w="3888432"/>
                <a:gridCol w="4680519"/>
              </a:tblGrid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Название внеурочного курса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Образовательное</a:t>
                      </a:r>
                      <a:r>
                        <a:rPr lang="ru-RU" b="1" baseline="0" dirty="0" smtClean="0"/>
                        <a:t> с</a:t>
                      </a:r>
                      <a:r>
                        <a:rPr lang="ru-RU" b="1" dirty="0" smtClean="0"/>
                        <a:t>обытие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«Радуга талантов» (театральная студия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Мини-спектакли, мастер-классы</a:t>
                      </a:r>
                      <a:r>
                        <a:rPr lang="ru-RU" b="1" baseline="0" dirty="0" smtClean="0"/>
                        <a:t> (грим, сценическое мастерство, декламация)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«Краски мира» (изостудия)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Выставки,  мастер-классы с представителями союза</a:t>
                      </a:r>
                      <a:r>
                        <a:rPr lang="ru-RU" b="1" baseline="0" dirty="0" smtClean="0"/>
                        <a:t> художников, вернисаж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«Калейдоскоп» (студия прикладного творчества)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Выставки, конкурсы творческих</a:t>
                      </a:r>
                      <a:r>
                        <a:rPr lang="ru-RU" b="1" baseline="0" dirty="0" smtClean="0"/>
                        <a:t> работ</a:t>
                      </a:r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«Танцы народов мира» (хореографическая студия «</a:t>
                      </a:r>
                      <a:r>
                        <a:rPr lang="ru-RU" b="1" dirty="0" err="1" smtClean="0"/>
                        <a:t>Туяна</a:t>
                      </a:r>
                      <a:r>
                        <a:rPr lang="ru-RU" b="1" dirty="0" smtClean="0"/>
                        <a:t>»)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Фестиваль, мастер-класс по хореографии,</a:t>
                      </a:r>
                      <a:r>
                        <a:rPr lang="ru-RU" b="1" baseline="0" dirty="0" smtClean="0"/>
                        <a:t> танцевальный </a:t>
                      </a:r>
                      <a:r>
                        <a:rPr lang="ru-RU" b="1" baseline="0" dirty="0" err="1" smtClean="0"/>
                        <a:t>батл</a:t>
                      </a:r>
                      <a:r>
                        <a:rPr lang="ru-RU" b="1" baseline="0" dirty="0" smtClean="0"/>
                        <a:t>, кадетский бал, ревю, шоу, флэш-моб, фольклорный концерт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«Спортивное обозрение»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Спортивная регата, </a:t>
                      </a:r>
                      <a:r>
                        <a:rPr lang="ru-RU" b="1" dirty="0" err="1" smtClean="0"/>
                        <a:t>спортквест</a:t>
                      </a:r>
                      <a:r>
                        <a:rPr lang="ru-RU" b="1" dirty="0" smtClean="0"/>
                        <a:t>, эстафета здоровья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6" descr="D:\!!!!ГЛАВНОЕ!!!\фоны для презентаций\62_Sbornik_fons_po\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13" y="-228600"/>
            <a:ext cx="972502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61925" y="908050"/>
            <a:ext cx="8820150" cy="6492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400" b="1" smtClean="0"/>
              <a:t>Продукты инновационной деятельности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endParaRPr lang="ru-RU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292725" y="-100013"/>
            <a:ext cx="4141788" cy="777876"/>
          </a:xfrm>
          <a:prstGeom prst="rect">
            <a:avLst/>
          </a:prstGeom>
          <a:solidFill>
            <a:schemeClr val="bg1"/>
          </a:solidFill>
          <a:extLst/>
        </p:spPr>
        <p:txBody>
          <a:bodyPr lIns="90000" tIns="46800" rIns="90000" bIns="468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МОУ СОШ № 34</a:t>
            </a:r>
          </a:p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г.Комсомольск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-на-Амуре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628775"/>
          <a:ext cx="9036050" cy="384492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67544"/>
                <a:gridCol w="4032448"/>
                <a:gridCol w="4536503"/>
              </a:tblGrid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Название внеурочного курса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Образовательное</a:t>
                      </a:r>
                      <a:r>
                        <a:rPr lang="ru-RU" b="1" baseline="0" dirty="0" smtClean="0"/>
                        <a:t> с</a:t>
                      </a:r>
                      <a:r>
                        <a:rPr lang="ru-RU" b="1" dirty="0" smtClean="0"/>
                        <a:t>обытие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«Говорим по-китайски»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Проекты, круглый стол «Диалог культур», мастер-класс по каллиграфии</a:t>
                      </a:r>
                      <a:r>
                        <a:rPr lang="ru-RU" b="1" baseline="0" dirty="0" smtClean="0"/>
                        <a:t> «шу-фа»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«История </a:t>
                      </a:r>
                      <a:r>
                        <a:rPr lang="ru-RU" b="1" dirty="0" err="1" smtClean="0"/>
                        <a:t>кадетства</a:t>
                      </a:r>
                      <a:r>
                        <a:rPr lang="ru-RU" b="1" dirty="0" smtClean="0"/>
                        <a:t>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Военно-полевые сборы, смотр, проекты, фестиваль солдатской песни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«Школа вежливых наук»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Суарэ</a:t>
                      </a:r>
                      <a:r>
                        <a:rPr lang="ru-RU" b="1" dirty="0" smtClean="0"/>
                        <a:t>, раут, конкурс, классный час, тренинги, ролевая игра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«Россия начинается с Востока» (краеведение)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Экскурсии, проекты, день культуры, фестиваль, дискуссия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«Я для мира» (профориентация)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Тренинги, деловая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игра, </a:t>
                      </a:r>
                      <a:r>
                        <a:rPr lang="ru-RU" b="1" dirty="0" err="1" smtClean="0"/>
                        <a:t>промтур</a:t>
                      </a:r>
                      <a:r>
                        <a:rPr lang="ru-RU" b="1" dirty="0" smtClean="0"/>
                        <a:t>,</a:t>
                      </a:r>
                      <a:r>
                        <a:rPr lang="ru-RU" b="1" baseline="0" dirty="0" smtClean="0"/>
                        <a:t> образовательный тур, вечер встречи, бизнес-проекты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6" descr="D:\!!!!ГЛАВНОЕ!!!\фоны для презентаций\62_Sbornik_fons_po\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13" y="-228600"/>
            <a:ext cx="972502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25" y="908050"/>
            <a:ext cx="9090025" cy="5184775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 smtClean="0"/>
              <a:t>ДИССЕМИНАЦИЯ ОПЫТА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3400" b="1" dirty="0" smtClean="0"/>
              <a:t>Выступление на курсах повышения квалификации учителей Хабаровского края по организации модели образовательного процесса ООО.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3600" b="1" dirty="0">
                <a:solidFill>
                  <a:schemeClr val="dk1"/>
                </a:solidFill>
              </a:rPr>
              <a:t>Распространение позитивного практического опыта </a:t>
            </a:r>
            <a:r>
              <a:rPr lang="ru-RU" sz="3600" b="1" dirty="0" smtClean="0">
                <a:solidFill>
                  <a:schemeClr val="dk1"/>
                </a:solidFill>
              </a:rPr>
              <a:t> на семинарах, педагогических советах.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3600" b="1" dirty="0" smtClean="0">
                <a:solidFill>
                  <a:schemeClr val="dk1"/>
                </a:solidFill>
              </a:rPr>
              <a:t>Распространение опыта в рамках муниципальной рабочей группе по введению ФГОС ООО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3400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292725" y="-100013"/>
            <a:ext cx="4141788" cy="777876"/>
          </a:xfrm>
          <a:prstGeom prst="rect">
            <a:avLst/>
          </a:prstGeom>
          <a:solidFill>
            <a:schemeClr val="bg1"/>
          </a:solidFill>
          <a:extLst/>
        </p:spPr>
        <p:txBody>
          <a:bodyPr lIns="90000" tIns="46800" rIns="90000" bIns="468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МОУ СОШ № 34</a:t>
            </a:r>
          </a:p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г.Комсомольск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-на-Амуре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6" descr="D:\!!!!ГЛАВНОЕ!!!\фоны для презентаций\62_Sbornik_fons_po\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0513" y="-228600"/>
            <a:ext cx="972502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61925" y="908050"/>
            <a:ext cx="9090025" cy="51847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3400" b="1" smtClean="0"/>
              <a:t>ВЫЗОВЫ</a:t>
            </a: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endParaRPr lang="ru-RU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292725" y="-100013"/>
            <a:ext cx="4141788" cy="777876"/>
          </a:xfrm>
          <a:prstGeom prst="rect">
            <a:avLst/>
          </a:prstGeom>
          <a:solidFill>
            <a:schemeClr val="bg1"/>
          </a:solidFill>
          <a:extLst/>
        </p:spPr>
        <p:txBody>
          <a:bodyPr lIns="90000" tIns="46800" rIns="90000" bIns="468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МОУ СОШ № 34</a:t>
            </a:r>
          </a:p>
          <a:p>
            <a:pPr marL="0" indent="0" algn="ctr" fontAlgn="auto">
              <a:lnSpc>
                <a:spcPct val="81000"/>
              </a:lnSpc>
              <a:spcBef>
                <a:spcPts val="600"/>
              </a:spcBef>
              <a:spcAft>
                <a:spcPts val="0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ru-RU" sz="2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г.Комсомольск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-на-Амуре</a:t>
            </a:r>
          </a:p>
        </p:txBody>
      </p:sp>
      <p:graphicFrame>
        <p:nvGraphicFramePr>
          <p:cNvPr id="23588" name="Group 36"/>
          <p:cNvGraphicFramePr>
            <a:graphicFrameLocks noGrp="1"/>
          </p:cNvGraphicFramePr>
          <p:nvPr/>
        </p:nvGraphicFramePr>
        <p:xfrm>
          <a:off x="33338" y="1628775"/>
          <a:ext cx="9002712" cy="4105275"/>
        </p:xfrm>
        <a:graphic>
          <a:graphicData uri="http://schemas.openxmlformats.org/drawingml/2006/table">
            <a:tbl>
              <a:tblPr/>
              <a:tblGrid>
                <a:gridCol w="3890962"/>
                <a:gridCol w="5111750"/>
              </a:tblGrid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Проблемы ,  риски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Технологические решения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Уменьшение количества учащихся-мигрантов и инофонов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Смещение акцента организации деятельности полиэтнической школы  на развитие индивидуального образовательного  маршрута школьника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Недостаточность методического сопровождения и выстраивания отношений с полиэтническим сообществом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Разработка программ внеурочных курсов с этнокультурной направленностью; внедрение этнического компонента в учебный процесс, в том числе в интегрированные учебные курсы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Отсутствие педагогов, владеющих этнознаниями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Расширение социальных связей с полиэтническим сообществом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388</Words>
  <Application>Microsoft Office PowerPoint</Application>
  <PresentationFormat>Экран (4:3)</PresentationFormat>
  <Paragraphs>94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Calibri</vt:lpstr>
      <vt:lpstr>Arial</vt:lpstr>
      <vt:lpstr>Monotype Corsiva</vt:lpstr>
      <vt:lpstr>Lucida Sans Unicode</vt:lpstr>
      <vt:lpstr>Times New Roman</vt:lpstr>
      <vt:lpstr>Тема Office</vt:lpstr>
      <vt:lpstr>Тема Office</vt:lpstr>
      <vt:lpstr>Слайд 1</vt:lpstr>
      <vt:lpstr> МОДЕЛЬ ОБРАЗОВАТЕЛЬНОЙ  СИСТЕМЫ, ОСНОВАННАЯ  НА  ТЕХНОЛОГИИ  ДИАЛОГА   КУЛЬТУР  И ПОЛИФОКУСНОГО  ВИДЕНИЯ  ОБЪЕКТА –  ПОЛИЭТНИЧЕСКАЯ  ШКОЛА</vt:lpstr>
      <vt:lpstr>МИССИЯ  ШКОЛЫ</vt:lpstr>
      <vt:lpstr>     Области предметов инвариантной части могут дополняться предметами вариативной части с этнокультурной направленностью.   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Алюёнка</cp:lastModifiedBy>
  <cp:revision>26</cp:revision>
  <dcterms:created xsi:type="dcterms:W3CDTF">2015-06-15T22:24:17Z</dcterms:created>
  <dcterms:modified xsi:type="dcterms:W3CDTF">2015-06-22T21:42:24Z</dcterms:modified>
</cp:coreProperties>
</file>